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1067" r:id="rId3"/>
    <p:sldId id="257" r:id="rId4"/>
    <p:sldId id="259" r:id="rId5"/>
    <p:sldId id="268" r:id="rId6"/>
    <p:sldId id="269" r:id="rId7"/>
    <p:sldId id="275" r:id="rId8"/>
    <p:sldId id="276" r:id="rId9"/>
    <p:sldId id="270" r:id="rId10"/>
    <p:sldId id="271" r:id="rId11"/>
    <p:sldId id="272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5BF7-2BFB-403D-A8BC-C8E6243BE3D5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1D4A5-7D9D-4866-AD35-9876402380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8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9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54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42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16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9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8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2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1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9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5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289E-08CB-4572-8571-B316593FD3A1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0084A4-D982-4618-B319-C2D1D074B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ra-russia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E6313-E30D-4901-9931-68996E7F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846" y="1342017"/>
            <a:ext cx="7766936" cy="1551538"/>
          </a:xfrm>
        </p:spPr>
        <p:txBody>
          <a:bodyPr/>
          <a:lstStyle/>
          <a:p>
            <a:pPr algn="ctr"/>
            <a:r>
              <a:rPr lang="ru-RU" sz="5600" b="1" i="1" dirty="0">
                <a:solidFill>
                  <a:schemeClr val="accent2">
                    <a:lumMod val="50000"/>
                  </a:schemeClr>
                </a:solidFill>
              </a:rPr>
              <a:t>Региональное родительское собрание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DB1DBE-B79B-4C13-9817-4FE9859E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943" y="3098142"/>
            <a:ext cx="10561630" cy="1475032"/>
          </a:xfrm>
        </p:spPr>
        <p:txBody>
          <a:bodyPr>
            <a:noAutofit/>
          </a:bodyPr>
          <a:lstStyle/>
          <a:p>
            <a:pPr algn="ctr"/>
            <a:r>
              <a:rPr lang="ru-RU" sz="5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«РОДИТЕЛЬСТВУ СТОИТ УЧИТЬСЯ!»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9B7DD9-6E68-43F5-B330-7614B5BF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72" y="4777761"/>
            <a:ext cx="2466247" cy="18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2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БДД: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379556-A6CA-4E08-9160-6216CD92F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4" y="1324947"/>
            <a:ext cx="9078685" cy="5430415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наш беспокойный подросток: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543C2C-5AA6-4891-86CA-A63A9F35A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4824"/>
            <a:ext cx="8901404" cy="51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F3F7-C14B-43FC-BF58-4804191B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54" y="274322"/>
            <a:ext cx="8596668" cy="160528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Национальной родительской ассоциации</a:t>
            </a:r>
            <a:b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solidFill>
                  <a:srgbClr val="FF0000"/>
                </a:solidFill>
                <a:hlinkClick r:id="rId2"/>
              </a:rPr>
              <a:t>www.nra-russia.ru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b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3C09C-4F5F-4921-A017-DADF43C4A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6" y="4516016"/>
            <a:ext cx="2603241" cy="18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C233-6000-4212-B07B-757C0C98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18506" cy="3667760"/>
          </a:xfrm>
        </p:spPr>
        <p:txBody>
          <a:bodyPr>
            <a:noAutofit/>
          </a:bodyPr>
          <a:lstStyle/>
          <a:p>
            <a:pPr algn="ctr"/>
            <a:b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Гусев Алексей Владимирович, </a:t>
            </a:r>
            <a:b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тветственный секретарь Координационного совета Национальной родительской ассоциации</a:t>
            </a:r>
            <a:b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7D4A7D-EFB0-4327-BE72-A8AD5162E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72720"/>
            <a:ext cx="1873663" cy="13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AC233-6000-4212-B07B-757C0C98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218506" cy="3667760"/>
          </a:xfrm>
        </p:spPr>
        <p:txBody>
          <a:bodyPr>
            <a:noAutofit/>
          </a:bodyPr>
          <a:lstStyle/>
          <a:p>
            <a:pPr algn="ctr"/>
            <a:b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Гусев Алексей Владимирович, </a:t>
            </a:r>
            <a:b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тветственный секретарь Координационного совета Национальной родительской ассоциации</a:t>
            </a:r>
            <a:br>
              <a:rPr lang="ru-RU" sz="6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67D4A7D-EFB0-4327-BE72-A8AD5162E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72720"/>
            <a:ext cx="1873663" cy="13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033AB0DF-A33E-49BA-84FD-59707035A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177282"/>
            <a:ext cx="11402008" cy="6419462"/>
          </a:xfrm>
        </p:spPr>
      </p:pic>
    </p:spTree>
    <p:extLst>
      <p:ext uri="{BB962C8B-B14F-4D97-AF65-F5344CB8AC3E}">
        <p14:creationId xmlns:p14="http://schemas.microsoft.com/office/powerpoint/2010/main" val="348552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воспитание: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Федеральный закон от 31.07.2020 № 304-ФЗ «О внесении изменений в Федеральный закон «Об образовании в Российской Федерации» по вопросам воспитания обучающихся</a:t>
            </a:r>
          </a:p>
          <a:p>
            <a:pPr algn="just"/>
            <a:r>
              <a:rPr lang="ru-RU" sz="1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Воспитание –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воспитание: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Общеобразовательные организации имеют право сами разрабатывать и утверждать рабочую программу воспитания и календарный план воспитательной работы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Ст.12. п. 9.1.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бакалавриата и программы специалитета) включают в себя примерную рабочую программу воспитания и примерный календарный план воспитательной работы.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Ст. 12.1. п. 3.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 Федерального закона советы обучающихся, советы родителей, представительные органы обучающихся (при их наличии).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школа: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347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Онлайн собрания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открытыеуроки.рф</a:t>
            </a:r>
            <a:endParaRPr lang="ru-RU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 2014 года – Общероссийские родительские собрания с участием министра просвещения Российской Федерации 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ru-RU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ru-RU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  </a:t>
            </a:r>
            <a:r>
              <a:rPr lang="ru-RU" sz="3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Задай вопрос министру!!!</a:t>
            </a:r>
            <a:endParaRPr lang="ru-RU" sz="35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C76B4B-C5C7-41FD-841C-ADE1B02DE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88" y="3331154"/>
            <a:ext cx="1839647" cy="13900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9390BB-C98C-408C-95A8-49847BAD3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870" y="3370780"/>
            <a:ext cx="1839648" cy="13503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FC5152-FA0D-4DBB-89D6-1B22352AF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518" y="3365520"/>
            <a:ext cx="1839647" cy="13839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E983AC-D869-4C7A-AF5A-7E347B6E0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165" y="3370780"/>
            <a:ext cx="1825283" cy="13351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D5EC23-7CF8-43E3-A6DD-AA59C4919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470" y="3370780"/>
            <a:ext cx="1825283" cy="13351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A84D0A-B1BD-4B33-B23C-A59B822A4F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0095" y="3370093"/>
            <a:ext cx="1754481" cy="13351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F83AF3E-3EF3-4D6B-91A3-B67BD02C5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6017" y="4705234"/>
            <a:ext cx="2192694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5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консультации: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1F62947-3C83-48DA-9285-A56436524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1236305"/>
            <a:ext cx="5247190" cy="229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B82A1-32BB-45E9-8800-94F7B6611AB5}"/>
              </a:ext>
            </a:extLst>
          </p:cNvPr>
          <p:cNvSpPr txBox="1"/>
          <p:nvPr/>
        </p:nvSpPr>
        <p:spPr>
          <a:xfrm>
            <a:off x="3044890" y="3854507"/>
            <a:ext cx="61022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j-lt"/>
              </a:rPr>
              <a:t>РАСТЁМ ВМЕСТЕ С ДЕТЬМИ!</a:t>
            </a:r>
          </a:p>
          <a:p>
            <a:endParaRPr lang="ru-RU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Телефон для записи: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</a:rPr>
              <a:t>8-800-2000-138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1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6D26-D238-4FA9-9187-2E225E5B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25" y="1143000"/>
            <a:ext cx="3763382" cy="4712263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00000"/>
              </a:lnSpc>
              <a:spcAft>
                <a:spcPct val="0"/>
              </a:spcAft>
            </a:pP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Двухуровневая система консультирования по всем родительским вопросам: (воспитание, образование, досуг, </a:t>
            </a:r>
            <a:br>
              <a:rPr lang="sv-SE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физическое развитие и др.)</a:t>
            </a: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b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Двухуровневая система консультирования по всем родительским вопросам: (воспитание, образование, досуг, </a:t>
            </a:r>
            <a:br>
              <a:rPr lang="sv-SE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</a:br>
            <a:r>
              <a:rPr lang="ru-RU" altLang="ru-RU" sz="2700" b="1" dirty="0"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физическое развитие и др.)</a:t>
            </a:r>
            <a:endParaRPr lang="ru-RU" altLang="ru-RU" sz="2700" dirty="0"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3C7B8-75CD-4271-B77F-6E516413012E}"/>
              </a:ext>
            </a:extLst>
          </p:cNvPr>
          <p:cNvSpPr txBox="1"/>
          <p:nvPr/>
        </p:nvSpPr>
        <p:spPr>
          <a:xfrm>
            <a:off x="6227439" y="1240050"/>
            <a:ext cx="55957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100" dirty="0">
                <a:solidFill>
                  <a:srgbClr val="333333"/>
                </a:solidFill>
                <a:latin typeface="+mj-lt"/>
                <a:ea typeface="Calibri" pitchFamily="34" charset="0"/>
                <a:cs typeface="Arial" pitchFamily="34" charset="0"/>
              </a:rPr>
              <a:t>первичные офлайн консультации в 20 регионах РФ</a:t>
            </a:r>
            <a:endParaRPr lang="en-GB" sz="2100" dirty="0">
              <a:latin typeface="+mj-lt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ru-RU" sz="2100" dirty="0"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консультации от звёзд российской педагогики и психологии по узким тематикам: логопеды, дефектологи, психологи, юристы, педиатры, наркологи, диетологи, сомнологи</a:t>
            </a:r>
            <a:endParaRPr lang="en-GB" altLang="ru-RU" sz="21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altLang="ru-RU" sz="2100" dirty="0"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офлайн фестивали родительского роста</a:t>
            </a: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endParaRPr lang="en-GB" altLang="ru-RU" sz="2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+mj-lt"/>
                <a:ea typeface="Microsoft JhengHei" panose="020B0604030504040204" pitchFamily="34" charset="-120"/>
                <a:cs typeface="Times New Roman" panose="02020603050405020304" pitchFamily="18" charset="0"/>
              </a:rPr>
              <a:t>лучшие центры и программы родительского просвещения, консультации для консультантов</a:t>
            </a:r>
            <a:endParaRPr lang="en-US" sz="2100" dirty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Group">
            <a:extLst>
              <a:ext uri="{FF2B5EF4-FFF2-40B4-BE49-F238E27FC236}">
                <a16:creationId xmlns:a16="http://schemas.microsoft.com/office/drawing/2014/main" id="{9B151215-5970-4241-A4D3-502606745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7792" y="2633908"/>
            <a:ext cx="914400" cy="914400"/>
          </a:xfrm>
        </p:spPr>
      </p:pic>
      <p:pic>
        <p:nvPicPr>
          <p:cNvPr id="9" name="Graphic 8" descr="Questions">
            <a:extLst>
              <a:ext uri="{FF2B5EF4-FFF2-40B4-BE49-F238E27FC236}">
                <a16:creationId xmlns:a16="http://schemas.microsoft.com/office/drawing/2014/main" id="{6F0BDF34-7608-4E79-B916-22572F1D3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2612" y="1254401"/>
            <a:ext cx="814118" cy="814118"/>
          </a:xfrm>
          <a:prstGeom prst="rect">
            <a:avLst/>
          </a:prstGeom>
        </p:spPr>
      </p:pic>
      <p:pic>
        <p:nvPicPr>
          <p:cNvPr id="11" name="Graphic 10" descr="Business Growth">
            <a:extLst>
              <a:ext uri="{FF2B5EF4-FFF2-40B4-BE49-F238E27FC236}">
                <a16:creationId xmlns:a16="http://schemas.microsoft.com/office/drawing/2014/main" id="{92EA74D1-F349-49CC-B450-B5AF64818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1411" y="4472366"/>
            <a:ext cx="815003" cy="815003"/>
          </a:xfrm>
          <a:prstGeom prst="rect">
            <a:avLst/>
          </a:prstGeom>
        </p:spPr>
      </p:pic>
      <p:pic>
        <p:nvPicPr>
          <p:cNvPr id="17" name="Graphic 16" descr="Classroom">
            <a:extLst>
              <a:ext uri="{FF2B5EF4-FFF2-40B4-BE49-F238E27FC236}">
                <a16:creationId xmlns:a16="http://schemas.microsoft.com/office/drawing/2014/main" id="{FCAA8AC3-F943-45B2-BBE5-11CCD4BF2E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7255" y="5698491"/>
            <a:ext cx="815003" cy="8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7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51BF5-C065-4A39-95AA-0877A6ED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условия образовательного процесса: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D770B-9160-4978-87B2-C230C1C3308C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Поручение Президента по организации горячего питания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Санитарные нормы с 01 января 2021 г.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молодёжи»</a:t>
            </a:r>
          </a:p>
          <a:p>
            <a:pPr marL="0" indent="0" algn="just">
              <a:buNone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E4582D-8D16-4558-A10A-72558A033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14" y="186199"/>
            <a:ext cx="1754481" cy="130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25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</TotalTime>
  <Words>452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Аспект</vt:lpstr>
      <vt:lpstr>Региональное родительское собрание</vt:lpstr>
      <vt:lpstr> Гусев Алексей Владимирович,  ответственный секретарь Координационного совета Национальной родительской ассоциации </vt:lpstr>
      <vt:lpstr>Презентация PowerPoint</vt:lpstr>
      <vt:lpstr>Родители и воспитание:</vt:lpstr>
      <vt:lpstr>Родители и воспитание:</vt:lpstr>
      <vt:lpstr>Родители и школа:</vt:lpstr>
      <vt:lpstr>Родительские консультации:</vt:lpstr>
      <vt:lpstr> Двухуровневая система консультирования по всем родительским вопросам: (воспитание, образование, досуг,  физическое развитие и др.)             Двухуровневая система консультирования по всем родительским вопросам: (воспитание, образование, досуг,  физическое развитие и др.)</vt:lpstr>
      <vt:lpstr>Родители и условия образовательного процесса:</vt:lpstr>
      <vt:lpstr>Родители и БДД:</vt:lpstr>
      <vt:lpstr>Родители и наш беспокойный подросток:</vt:lpstr>
      <vt:lpstr>   Сайт Национальной родительской ассоциации   www.nra-russia.ru  </vt:lpstr>
      <vt:lpstr> Гусев Алексей Владимирович,  ответственный секретарь Координационного совета Национальной родительской ассоциации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молодых семей</dc:title>
  <dc:creator>User</dc:creator>
  <cp:lastModifiedBy>ADMIN</cp:lastModifiedBy>
  <cp:revision>52</cp:revision>
  <dcterms:created xsi:type="dcterms:W3CDTF">2021-02-26T11:50:48Z</dcterms:created>
  <dcterms:modified xsi:type="dcterms:W3CDTF">2021-09-05T14:06:06Z</dcterms:modified>
</cp:coreProperties>
</file>