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6" r:id="rId5"/>
    <p:sldId id="257" r:id="rId6"/>
    <p:sldId id="284" r:id="rId7"/>
    <p:sldId id="259" r:id="rId8"/>
    <p:sldId id="260" r:id="rId9"/>
    <p:sldId id="280" r:id="rId10"/>
    <p:sldId id="274" r:id="rId11"/>
    <p:sldId id="258" r:id="rId12"/>
    <p:sldId id="281" r:id="rId13"/>
    <p:sldId id="283" r:id="rId14"/>
    <p:sldId id="275" r:id="rId15"/>
    <p:sldId id="276" r:id="rId16"/>
    <p:sldId id="277" r:id="rId17"/>
    <p:sldId id="282" r:id="rId18"/>
    <p:sldId id="273" r:id="rId19"/>
    <p:sldId id="278" r:id="rId20"/>
    <p:sldId id="272" r:id="rId21"/>
    <p:sldId id="279" r:id="rId22"/>
    <p:sldId id="269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1" autoAdjust="0"/>
    <p:restoredTop sz="94274" autoAdjust="0"/>
  </p:normalViewPr>
  <p:slideViewPr>
    <p:cSldViewPr snapToGrid="0" showGuides="1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теоретическая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9.8000000000000007</c:v>
                </c:pt>
                <c:pt idx="1">
                  <c:v>9.9</c:v>
                </c:pt>
                <c:pt idx="2">
                  <c:v>9</c:v>
                </c:pt>
                <c:pt idx="3">
                  <c:v>9.9</c:v>
                </c:pt>
                <c:pt idx="4">
                  <c:v>9.7000000000000011</c:v>
                </c:pt>
                <c:pt idx="5">
                  <c:v>9.8000000000000007</c:v>
                </c:pt>
                <c:pt idx="6">
                  <c:v>10</c:v>
                </c:pt>
                <c:pt idx="7">
                  <c:v>9.6</c:v>
                </c:pt>
                <c:pt idx="8">
                  <c:v>9.7000000000000011</c:v>
                </c:pt>
                <c:pt idx="9">
                  <c:v>9.7000000000000011</c:v>
                </c:pt>
                <c:pt idx="10">
                  <c:v>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общеучебные умения и навыки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9.8000000000000007</c:v>
                </c:pt>
                <c:pt idx="1">
                  <c:v>10</c:v>
                </c:pt>
                <c:pt idx="2">
                  <c:v>7.8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9.5</c:v>
                </c:pt>
                <c:pt idx="10">
                  <c:v>9.8000000000000007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практическая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8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10</c:v>
                </c:pt>
                <c:pt idx="7">
                  <c:v>9</c:v>
                </c:pt>
                <c:pt idx="8">
                  <c:v>8.3000000000000007</c:v>
                </c:pt>
                <c:pt idx="9">
                  <c:v>8.3000000000000007</c:v>
                </c:pt>
                <c:pt idx="1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личностные качества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9.9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  <c:pt idx="4">
                  <c:v>9.9</c:v>
                </c:pt>
                <c:pt idx="5">
                  <c:v>9.9</c:v>
                </c:pt>
                <c:pt idx="6">
                  <c:v>10</c:v>
                </c:pt>
                <c:pt idx="7">
                  <c:v>9.9</c:v>
                </c:pt>
                <c:pt idx="8">
                  <c:v>9.9</c:v>
                </c:pt>
                <c:pt idx="9">
                  <c:v>9.8000000000000007</c:v>
                </c:pt>
                <c:pt idx="10">
                  <c:v>10</c:v>
                </c:pt>
              </c:numCache>
            </c:numRef>
          </c:val>
        </c:ser>
        <c:shape val="cylinder"/>
        <c:axId val="106144128"/>
        <c:axId val="106145664"/>
        <c:axId val="0"/>
      </c:bar3DChart>
      <c:catAx>
        <c:axId val="106144128"/>
        <c:scaling>
          <c:orientation val="minMax"/>
        </c:scaling>
        <c:axPos val="b"/>
        <c:tickLblPos val="nextTo"/>
        <c:crossAx val="106145664"/>
        <c:crosses val="autoZero"/>
        <c:auto val="1"/>
        <c:lblAlgn val="ctr"/>
        <c:lblOffset val="100"/>
      </c:catAx>
      <c:valAx>
        <c:axId val="106145664"/>
        <c:scaling>
          <c:orientation val="minMax"/>
        </c:scaling>
        <c:axPos val="l"/>
        <c:majorGridlines/>
        <c:numFmt formatCode="General" sourceLinked="1"/>
        <c:tickLblPos val="nextTo"/>
        <c:crossAx val="1061441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8802972878854673E-2"/>
          <c:y val="4.0746099844414296E-2"/>
          <c:w val="0.62670472858154136"/>
          <c:h val="0.562919491127947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теоретическая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</c:v>
                </c:pt>
                <c:pt idx="1">
                  <c:v>9.8000000000000007</c:v>
                </c:pt>
                <c:pt idx="2">
                  <c:v>8.2000000000000011</c:v>
                </c:pt>
                <c:pt idx="3">
                  <c:v>9.8000000000000007</c:v>
                </c:pt>
                <c:pt idx="4">
                  <c:v>9.1</c:v>
                </c:pt>
                <c:pt idx="5">
                  <c:v>9.5</c:v>
                </c:pt>
                <c:pt idx="6">
                  <c:v>9.4</c:v>
                </c:pt>
                <c:pt idx="7">
                  <c:v>9</c:v>
                </c:pt>
                <c:pt idx="8">
                  <c:v>9</c:v>
                </c:pt>
                <c:pt idx="9">
                  <c:v>9.1</c:v>
                </c:pt>
                <c:pt idx="10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общеучебные умения и навыки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8.8000000000000007</c:v>
                </c:pt>
                <c:pt idx="1">
                  <c:v>10</c:v>
                </c:pt>
                <c:pt idx="2">
                  <c:v>7.5</c:v>
                </c:pt>
                <c:pt idx="3">
                  <c:v>10</c:v>
                </c:pt>
                <c:pt idx="4">
                  <c:v>9.7000000000000011</c:v>
                </c:pt>
                <c:pt idx="5">
                  <c:v>9.6</c:v>
                </c:pt>
                <c:pt idx="6">
                  <c:v>9.8000000000000007</c:v>
                </c:pt>
                <c:pt idx="7">
                  <c:v>9.5</c:v>
                </c:pt>
                <c:pt idx="8">
                  <c:v>9.7000000000000011</c:v>
                </c:pt>
                <c:pt idx="9">
                  <c:v>9.1</c:v>
                </c:pt>
                <c:pt idx="1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практическая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9</c:v>
                </c:pt>
                <c:pt idx="1">
                  <c:v>9.7000000000000011</c:v>
                </c:pt>
                <c:pt idx="2">
                  <c:v>8</c:v>
                </c:pt>
                <c:pt idx="3">
                  <c:v>9.7000000000000011</c:v>
                </c:pt>
                <c:pt idx="4">
                  <c:v>9.2000000000000011</c:v>
                </c:pt>
                <c:pt idx="5">
                  <c:v>9.1</c:v>
                </c:pt>
                <c:pt idx="6">
                  <c:v>9.7000000000000011</c:v>
                </c:pt>
                <c:pt idx="7">
                  <c:v>9.1</c:v>
                </c:pt>
                <c:pt idx="8">
                  <c:v>8.1</c:v>
                </c:pt>
                <c:pt idx="9">
                  <c:v>8.1</c:v>
                </c:pt>
                <c:pt idx="10">
                  <c:v>9.2000000000000011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личностные качества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8.8000000000000007</c:v>
                </c:pt>
                <c:pt idx="3">
                  <c:v>10</c:v>
                </c:pt>
                <c:pt idx="4">
                  <c:v>9.9</c:v>
                </c:pt>
                <c:pt idx="5">
                  <c:v>9.7000000000000011</c:v>
                </c:pt>
                <c:pt idx="6">
                  <c:v>10</c:v>
                </c:pt>
                <c:pt idx="7">
                  <c:v>9.5</c:v>
                </c:pt>
                <c:pt idx="8">
                  <c:v>9.7000000000000011</c:v>
                </c:pt>
                <c:pt idx="9">
                  <c:v>9.5</c:v>
                </c:pt>
                <c:pt idx="10">
                  <c:v>9.7000000000000011</c:v>
                </c:pt>
              </c:numCache>
            </c:numRef>
          </c:val>
        </c:ser>
        <c:shape val="cylinder"/>
        <c:axId val="114607616"/>
        <c:axId val="114609152"/>
        <c:axId val="0"/>
      </c:bar3DChart>
      <c:catAx>
        <c:axId val="114607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609152"/>
        <c:crosses val="autoZero"/>
        <c:auto val="1"/>
        <c:lblAlgn val="ctr"/>
        <c:lblOffset val="100"/>
      </c:catAx>
      <c:valAx>
        <c:axId val="114609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460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17677812899543"/>
          <c:y val="6.525157828373547E-2"/>
          <c:w val="0.21134880794905328"/>
          <c:h val="0.8767351250317579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теоретическая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9.5</c:v>
                </c:pt>
                <c:pt idx="1">
                  <c:v>9.9</c:v>
                </c:pt>
                <c:pt idx="2">
                  <c:v>8.8000000000000007</c:v>
                </c:pt>
                <c:pt idx="3">
                  <c:v>9.9</c:v>
                </c:pt>
                <c:pt idx="4">
                  <c:v>9.6</c:v>
                </c:pt>
                <c:pt idx="5">
                  <c:v>9.6</c:v>
                </c:pt>
                <c:pt idx="6">
                  <c:v>9.9</c:v>
                </c:pt>
                <c:pt idx="7">
                  <c:v>9.6</c:v>
                </c:pt>
                <c:pt idx="8">
                  <c:v>9.6</c:v>
                </c:pt>
                <c:pt idx="9">
                  <c:v>9.6</c:v>
                </c:pt>
                <c:pt idx="10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общеучебные умения и навыки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9.5</c:v>
                </c:pt>
                <c:pt idx="1">
                  <c:v>10</c:v>
                </c:pt>
                <c:pt idx="2">
                  <c:v>7.8</c:v>
                </c:pt>
                <c:pt idx="3">
                  <c:v>10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10</c:v>
                </c:pt>
                <c:pt idx="7">
                  <c:v>9.8000000000000007</c:v>
                </c:pt>
                <c:pt idx="8">
                  <c:v>9.8000000000000007</c:v>
                </c:pt>
                <c:pt idx="9">
                  <c:v>9.5</c:v>
                </c:pt>
                <c:pt idx="10">
                  <c:v>9.8000000000000007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практическая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9.8000000000000007</c:v>
                </c:pt>
                <c:pt idx="1">
                  <c:v>9.8000000000000007</c:v>
                </c:pt>
                <c:pt idx="2">
                  <c:v>8</c:v>
                </c:pt>
                <c:pt idx="3">
                  <c:v>9.9</c:v>
                </c:pt>
                <c:pt idx="4">
                  <c:v>9.9</c:v>
                </c:pt>
                <c:pt idx="5">
                  <c:v>9</c:v>
                </c:pt>
                <c:pt idx="6">
                  <c:v>9.9</c:v>
                </c:pt>
                <c:pt idx="7">
                  <c:v>9.5</c:v>
                </c:pt>
                <c:pt idx="8">
                  <c:v>8.3000000000000007</c:v>
                </c:pt>
                <c:pt idx="9">
                  <c:v>8.3000000000000007</c:v>
                </c:pt>
                <c:pt idx="10">
                  <c:v>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личностные качества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9.8000000000000007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  <c:pt idx="4">
                  <c:v>9.9</c:v>
                </c:pt>
                <c:pt idx="5">
                  <c:v>9.9</c:v>
                </c:pt>
                <c:pt idx="6">
                  <c:v>10</c:v>
                </c:pt>
                <c:pt idx="7">
                  <c:v>9.9</c:v>
                </c:pt>
                <c:pt idx="8">
                  <c:v>9.8000000000000007</c:v>
                </c:pt>
                <c:pt idx="9">
                  <c:v>9.7000000000000011</c:v>
                </c:pt>
                <c:pt idx="10">
                  <c:v>10</c:v>
                </c:pt>
              </c:numCache>
            </c:numRef>
          </c:val>
        </c:ser>
        <c:shape val="cylinder"/>
        <c:axId val="114603136"/>
        <c:axId val="114604672"/>
        <c:axId val="0"/>
      </c:bar3DChart>
      <c:catAx>
        <c:axId val="114603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604672"/>
        <c:crosses val="autoZero"/>
        <c:auto val="1"/>
        <c:lblAlgn val="ctr"/>
        <c:lblOffset val="100"/>
      </c:catAx>
      <c:valAx>
        <c:axId val="114604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6031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8802972878854673E-2"/>
          <c:y val="4.0746099844414331E-2"/>
          <c:w val="0.6267047285815418"/>
          <c:h val="0.562919491127947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теоретическая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8.2000000000000011</c:v>
                </c:pt>
                <c:pt idx="1">
                  <c:v>9.5</c:v>
                </c:pt>
                <c:pt idx="2">
                  <c:v>7.3</c:v>
                </c:pt>
                <c:pt idx="3">
                  <c:v>9.5</c:v>
                </c:pt>
                <c:pt idx="4">
                  <c:v>8.9</c:v>
                </c:pt>
                <c:pt idx="5">
                  <c:v>8.9</c:v>
                </c:pt>
                <c:pt idx="6">
                  <c:v>9.5</c:v>
                </c:pt>
                <c:pt idx="7">
                  <c:v>8.9</c:v>
                </c:pt>
                <c:pt idx="8">
                  <c:v>8.7000000000000011</c:v>
                </c:pt>
                <c:pt idx="9">
                  <c:v>8.8000000000000007</c:v>
                </c:pt>
                <c:pt idx="10">
                  <c:v>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общеучебные умения и навыки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7.3</c:v>
                </c:pt>
                <c:pt idx="3">
                  <c:v>10</c:v>
                </c:pt>
                <c:pt idx="4">
                  <c:v>9.6</c:v>
                </c:pt>
                <c:pt idx="5">
                  <c:v>9.6</c:v>
                </c:pt>
                <c:pt idx="6">
                  <c:v>9.8000000000000007</c:v>
                </c:pt>
                <c:pt idx="7">
                  <c:v>9.3000000000000007</c:v>
                </c:pt>
                <c:pt idx="8">
                  <c:v>0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практическая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8.5</c:v>
                </c:pt>
                <c:pt idx="1">
                  <c:v>9.4</c:v>
                </c:pt>
                <c:pt idx="2">
                  <c:v>7</c:v>
                </c:pt>
                <c:pt idx="3">
                  <c:v>9.5</c:v>
                </c:pt>
                <c:pt idx="4">
                  <c:v>9</c:v>
                </c:pt>
                <c:pt idx="5">
                  <c:v>8.9</c:v>
                </c:pt>
                <c:pt idx="6">
                  <c:v>9.5</c:v>
                </c:pt>
                <c:pt idx="7">
                  <c:v>8.9</c:v>
                </c:pt>
                <c:pt idx="8">
                  <c:v>7.9</c:v>
                </c:pt>
                <c:pt idx="9">
                  <c:v>8</c:v>
                </c:pt>
                <c:pt idx="10">
                  <c:v>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личностные качества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8.2000000000000011</c:v>
                </c:pt>
                <c:pt idx="1">
                  <c:v>10</c:v>
                </c:pt>
                <c:pt idx="2">
                  <c:v>8.1</c:v>
                </c:pt>
                <c:pt idx="3">
                  <c:v>10</c:v>
                </c:pt>
                <c:pt idx="4">
                  <c:v>9.7000000000000011</c:v>
                </c:pt>
                <c:pt idx="5">
                  <c:v>9.6</c:v>
                </c:pt>
                <c:pt idx="6">
                  <c:v>10</c:v>
                </c:pt>
                <c:pt idx="7">
                  <c:v>9.4</c:v>
                </c:pt>
                <c:pt idx="8">
                  <c:v>9.6</c:v>
                </c:pt>
                <c:pt idx="9">
                  <c:v>9.5</c:v>
                </c:pt>
                <c:pt idx="10">
                  <c:v>9.7000000000000011</c:v>
                </c:pt>
              </c:numCache>
            </c:numRef>
          </c:val>
        </c:ser>
        <c:shape val="cylinder"/>
        <c:axId val="127651840"/>
        <c:axId val="127653376"/>
        <c:axId val="0"/>
      </c:bar3DChart>
      <c:catAx>
        <c:axId val="127651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7653376"/>
        <c:crosses val="autoZero"/>
        <c:auto val="1"/>
        <c:lblAlgn val="ctr"/>
        <c:lblOffset val="100"/>
      </c:catAx>
      <c:valAx>
        <c:axId val="127653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765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17677812899566"/>
          <c:y val="6.525157828373547E-2"/>
          <c:w val="0.21134880794905328"/>
          <c:h val="0.8767351250317579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теоретическая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9.4</c:v>
                </c:pt>
                <c:pt idx="1">
                  <c:v>9.8000000000000007</c:v>
                </c:pt>
                <c:pt idx="2">
                  <c:v>8.6</c:v>
                </c:pt>
                <c:pt idx="3">
                  <c:v>9.8000000000000007</c:v>
                </c:pt>
                <c:pt idx="4">
                  <c:v>9.6</c:v>
                </c:pt>
                <c:pt idx="5">
                  <c:v>9.5</c:v>
                </c:pt>
                <c:pt idx="6">
                  <c:v>9.8000000000000007</c:v>
                </c:pt>
                <c:pt idx="7">
                  <c:v>9.5</c:v>
                </c:pt>
                <c:pt idx="8">
                  <c:v>9.5</c:v>
                </c:pt>
                <c:pt idx="9">
                  <c:v>9.5</c:v>
                </c:pt>
                <c:pt idx="10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общеучебные умения и навыки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9.5</c:v>
                </c:pt>
                <c:pt idx="1">
                  <c:v>10</c:v>
                </c:pt>
                <c:pt idx="2">
                  <c:v>7.6</c:v>
                </c:pt>
                <c:pt idx="3">
                  <c:v>10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10</c:v>
                </c:pt>
                <c:pt idx="7">
                  <c:v>9.7000000000000011</c:v>
                </c:pt>
                <c:pt idx="8">
                  <c:v>9.8000000000000007</c:v>
                </c:pt>
                <c:pt idx="9">
                  <c:v>9.5</c:v>
                </c:pt>
                <c:pt idx="10">
                  <c:v>9.7000000000000011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практическая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9.7000000000000011</c:v>
                </c:pt>
                <c:pt idx="1">
                  <c:v>9.7000000000000011</c:v>
                </c:pt>
                <c:pt idx="2">
                  <c:v>7.7</c:v>
                </c:pt>
                <c:pt idx="3">
                  <c:v>9.8000000000000007</c:v>
                </c:pt>
                <c:pt idx="4">
                  <c:v>9.7000000000000011</c:v>
                </c:pt>
                <c:pt idx="5">
                  <c:v>9.7000000000000011</c:v>
                </c:pt>
                <c:pt idx="6">
                  <c:v>9.7000000000000011</c:v>
                </c:pt>
                <c:pt idx="7">
                  <c:v>9.3000000000000007</c:v>
                </c:pt>
                <c:pt idx="8">
                  <c:v>8.1</c:v>
                </c:pt>
                <c:pt idx="9">
                  <c:v>8.1</c:v>
                </c:pt>
                <c:pt idx="10">
                  <c:v>9.7000000000000011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личностные качества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Даша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9.7000000000000011</c:v>
                </c:pt>
                <c:pt idx="1">
                  <c:v>10</c:v>
                </c:pt>
                <c:pt idx="2">
                  <c:v>8</c:v>
                </c:pt>
                <c:pt idx="3">
                  <c:v>10</c:v>
                </c:pt>
                <c:pt idx="4">
                  <c:v>9.9</c:v>
                </c:pt>
                <c:pt idx="5">
                  <c:v>9.5</c:v>
                </c:pt>
                <c:pt idx="6">
                  <c:v>10</c:v>
                </c:pt>
                <c:pt idx="7">
                  <c:v>9.7000000000000011</c:v>
                </c:pt>
                <c:pt idx="8">
                  <c:v>9.6</c:v>
                </c:pt>
                <c:pt idx="9">
                  <c:v>9.5</c:v>
                </c:pt>
                <c:pt idx="10">
                  <c:v>9.6</c:v>
                </c:pt>
              </c:numCache>
            </c:numRef>
          </c:val>
        </c:ser>
        <c:shape val="cylinder"/>
        <c:axId val="127962496"/>
        <c:axId val="127968384"/>
        <c:axId val="0"/>
      </c:bar3DChart>
      <c:catAx>
        <c:axId val="127962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7968384"/>
        <c:crosses val="autoZero"/>
        <c:auto val="1"/>
        <c:lblAlgn val="ctr"/>
        <c:lblOffset val="100"/>
      </c:catAx>
      <c:valAx>
        <c:axId val="1279683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7962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теоретическая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Дарья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7.7</c:v>
                </c:pt>
                <c:pt idx="1">
                  <c:v>8.9</c:v>
                </c:pt>
                <c:pt idx="2">
                  <c:v>7.1</c:v>
                </c:pt>
                <c:pt idx="3">
                  <c:v>9</c:v>
                </c:pt>
                <c:pt idx="4">
                  <c:v>8.9</c:v>
                </c:pt>
                <c:pt idx="5">
                  <c:v>8.9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8.9</c:v>
                </c:pt>
                <c:pt idx="9">
                  <c:v>8.5</c:v>
                </c:pt>
                <c:pt idx="10">
                  <c:v>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общеучебные умения и навыки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Дарья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практическая подготовка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Дарья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7.9</c:v>
                </c:pt>
                <c:pt idx="1">
                  <c:v>9</c:v>
                </c:pt>
                <c:pt idx="2">
                  <c:v>6.9</c:v>
                </c:pt>
                <c:pt idx="3">
                  <c:v>9</c:v>
                </c:pt>
                <c:pt idx="4">
                  <c:v>9</c:v>
                </c:pt>
                <c:pt idx="5">
                  <c:v>8.9</c:v>
                </c:pt>
                <c:pt idx="6">
                  <c:v>8.7000000000000011</c:v>
                </c:pt>
                <c:pt idx="7">
                  <c:v>8.9</c:v>
                </c:pt>
                <c:pt idx="8">
                  <c:v>8.5</c:v>
                </c:pt>
                <c:pt idx="9">
                  <c:v>7.9</c:v>
                </c:pt>
                <c:pt idx="1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личностные качества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Евангелина Б.</c:v>
                </c:pt>
                <c:pt idx="1">
                  <c:v>Милена Г.</c:v>
                </c:pt>
                <c:pt idx="2">
                  <c:v>Варя Г.</c:v>
                </c:pt>
                <c:pt idx="3">
                  <c:v>Дарья Ж.</c:v>
                </c:pt>
                <c:pt idx="4">
                  <c:v>Камилла И.</c:v>
                </c:pt>
                <c:pt idx="5">
                  <c:v>Марк К.</c:v>
                </c:pt>
                <c:pt idx="6">
                  <c:v>Богдан Л.</c:v>
                </c:pt>
                <c:pt idx="7">
                  <c:v>Дарья Н.</c:v>
                </c:pt>
                <c:pt idx="8">
                  <c:v>Полина Р.</c:v>
                </c:pt>
                <c:pt idx="9">
                  <c:v>Анфиса Т.</c:v>
                </c:pt>
                <c:pt idx="10">
                  <c:v>Анастасия Р.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8.8000000000000007</c:v>
                </c:pt>
                <c:pt idx="1">
                  <c:v>9.4</c:v>
                </c:pt>
                <c:pt idx="2">
                  <c:v>8</c:v>
                </c:pt>
                <c:pt idx="3">
                  <c:v>9.1</c:v>
                </c:pt>
                <c:pt idx="4">
                  <c:v>9.1</c:v>
                </c:pt>
                <c:pt idx="5">
                  <c:v>9.1</c:v>
                </c:pt>
                <c:pt idx="6">
                  <c:v>9.1</c:v>
                </c:pt>
                <c:pt idx="7" formatCode="dd/mmm">
                  <c:v>9</c:v>
                </c:pt>
                <c:pt idx="8">
                  <c:v>9.5</c:v>
                </c:pt>
                <c:pt idx="9">
                  <c:v>8.8000000000000007</c:v>
                </c:pt>
                <c:pt idx="10">
                  <c:v>9.1</c:v>
                </c:pt>
              </c:numCache>
            </c:numRef>
          </c:val>
        </c:ser>
        <c:shape val="cylinder"/>
        <c:axId val="131512960"/>
        <c:axId val="131518848"/>
        <c:axId val="0"/>
      </c:bar3DChart>
      <c:catAx>
        <c:axId val="131512960"/>
        <c:scaling>
          <c:orientation val="minMax"/>
        </c:scaling>
        <c:axPos val="b"/>
        <c:tickLblPos val="nextTo"/>
        <c:crossAx val="131518848"/>
        <c:crosses val="autoZero"/>
        <c:auto val="1"/>
        <c:lblAlgn val="ctr"/>
        <c:lblOffset val="100"/>
      </c:catAx>
      <c:valAx>
        <c:axId val="131518848"/>
        <c:scaling>
          <c:orientation val="minMax"/>
        </c:scaling>
        <c:axPos val="l"/>
        <c:majorGridlines/>
        <c:numFmt formatCode="General" sourceLinked="1"/>
        <c:tickLblPos val="nextTo"/>
        <c:crossAx val="13151296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pPr rtl="0"/>
              <a:t>02.12.2022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5939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7016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677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677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181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7016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677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181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181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493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175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701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444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18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701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67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18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18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=""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=""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=""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=""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=""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=""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=""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=""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=""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=""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=""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=""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=""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=""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=""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=""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=""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=""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=""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=""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=""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=""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=""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=""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=""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=""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=""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=""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=""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=""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=""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=""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=""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=""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=""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=""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=""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=""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=""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=""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=""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=""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=""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=""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=""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=""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=""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=""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=""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=""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=""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=""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64" y="809898"/>
            <a:ext cx="5690680" cy="2105191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ru-RU" sz="1800" dirty="0" smtClean="0"/>
              <a:t>Результативность реализации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600" dirty="0" smtClean="0"/>
              <a:t>ДОПОЛНИТЕЛЬНОЙ ОБЩЕОБРАЗОВАТЕЛЬНОЙ ОБЩЕРАЗВИВАЮЩЕЙ ПРОГРАММЫ </a:t>
            </a:r>
            <a:br>
              <a:rPr lang="ru-RU" sz="1600" dirty="0" smtClean="0"/>
            </a:br>
            <a:r>
              <a:rPr lang="ru-RU" sz="1600" dirty="0" smtClean="0"/>
              <a:t>В ОБЛАСТИ ТЕАТРАЛЬНОГО ИСКУССТВА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«АКТЕРСКОЕ МАСТЕРСТВО» </a:t>
            </a:r>
            <a:endParaRPr lang="ru-RU" sz="22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ru-RU" sz="1600" dirty="0" smtClean="0"/>
              <a:t>Педагог дополнительного образования</a:t>
            </a:r>
          </a:p>
          <a:p>
            <a:pPr rtl="0"/>
            <a:r>
              <a:rPr lang="ru-RU" sz="2000" dirty="0" smtClean="0"/>
              <a:t>ПРЕЦЕНЕК ИВЕТА ЯНОВНА</a:t>
            </a:r>
          </a:p>
          <a:p>
            <a:pPr rtl="0"/>
            <a:r>
              <a:rPr lang="ru-RU" sz="1400" dirty="0" smtClean="0"/>
              <a:t>2022 Г.</a:t>
            </a:r>
            <a:endParaRPr lang="ru-RU" sz="1400" dirty="0"/>
          </a:p>
        </p:txBody>
      </p:sp>
      <p:pic>
        <p:nvPicPr>
          <p:cNvPr id="8" name="Рисунок 7" descr="6B58v4OXk20.jpg"/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15483" r="1548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53994" cy="945498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Гастрольная и концертная деятельность</a:t>
            </a:r>
            <a:br>
              <a:rPr lang="ru-RU" sz="2400" dirty="0" smtClean="0"/>
            </a:br>
            <a:r>
              <a:rPr lang="ru-RU" sz="2400" dirty="0" smtClean="0"/>
              <a:t>5 класс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70662" y="2604255"/>
            <a:ext cx="3540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Новогодние интермедии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9787" y="2063930"/>
            <a:ext cx="3129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Отчетный концерт вокального ансамбля «Веснушки»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446" y="2282875"/>
            <a:ext cx="2625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Городская детская филармония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Рисунок 10" descr="RE3axFATV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37" y="3213463"/>
            <a:ext cx="2508068" cy="3344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zjNkKeriFw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80" y="3213463"/>
            <a:ext cx="2648858" cy="3265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eoN-64lvwM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652" y="3192053"/>
            <a:ext cx="2325188" cy="3274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958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«АКТЕРСКОЕ МАСТЕРСТВО»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39" y="1810062"/>
            <a:ext cx="10319657" cy="711069"/>
          </a:xfrm>
        </p:spPr>
        <p:txBody>
          <a:bodyPr rtlCol="0"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ru-RU" sz="1400" dirty="0" smtClean="0"/>
              <a:t>Динамика результативности освоения программы 4 класс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 за 1 полугодие  2020-2021 </a:t>
            </a:r>
            <a:r>
              <a:rPr lang="ru-RU" sz="1400" dirty="0" err="1" smtClean="0"/>
              <a:t>уч</a:t>
            </a:r>
            <a:r>
              <a:rPr lang="ru-RU" sz="1400" dirty="0" smtClean="0"/>
              <a:t>. Год				 за 2 полугодие  2020-2021 </a:t>
            </a:r>
            <a:r>
              <a:rPr lang="ru-RU" sz="1400" dirty="0" err="1" smtClean="0"/>
              <a:t>уч</a:t>
            </a:r>
            <a:r>
              <a:rPr lang="ru-RU" sz="1400" dirty="0" smtClean="0"/>
              <a:t>. Год</a:t>
            </a:r>
          </a:p>
          <a:p>
            <a:pPr rtl="0">
              <a:lnSpc>
                <a:spcPct val="100000"/>
              </a:lnSpc>
            </a:pP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11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78819" y="2468880"/>
          <a:ext cx="6505307" cy="382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7067005" y="2560321"/>
          <a:ext cx="4872446" cy="338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95350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3" y="875211"/>
            <a:ext cx="4878365" cy="1139327"/>
          </a:xfrm>
        </p:spPr>
        <p:txBody>
          <a:bodyPr rtlCol="0">
            <a:noAutofit/>
          </a:bodyPr>
          <a:lstStyle/>
          <a:p>
            <a:r>
              <a:rPr lang="ru-RU" sz="2000" dirty="0" smtClean="0"/>
              <a:t>Результативность конкурсной и гастрольной  деятельности  за 1 полугодие 2021- 2022 </a:t>
            </a:r>
            <a:r>
              <a:rPr lang="ru-RU" sz="2000" dirty="0" err="1" smtClean="0"/>
              <a:t>уч</a:t>
            </a:r>
            <a:r>
              <a:rPr lang="ru-RU" sz="2000" dirty="0" smtClean="0"/>
              <a:t>. Год</a:t>
            </a:r>
            <a:br>
              <a:rPr lang="ru-RU" sz="2000" dirty="0" smtClean="0"/>
            </a:br>
            <a:r>
              <a:rPr lang="ru-RU" sz="2000" dirty="0" smtClean="0"/>
              <a:t>4 класс</a:t>
            </a:r>
            <a:endParaRPr lang="ru-RU" sz="2000" dirty="0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8640" y="2259875"/>
            <a:ext cx="5238206" cy="4376056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 1 место в двух возрастных категориях  </a:t>
            </a:r>
            <a:r>
              <a:rPr lang="ru-RU" sz="1800" dirty="0" smtClean="0">
                <a:solidFill>
                  <a:schemeClr val="tx1"/>
                </a:solidFill>
              </a:rPr>
              <a:t>в конкурсе чтецов </a:t>
            </a:r>
            <a:r>
              <a:rPr lang="ru-RU" sz="1800" b="1" dirty="0" smtClean="0">
                <a:solidFill>
                  <a:schemeClr val="tx1"/>
                </a:solidFill>
              </a:rPr>
              <a:t>«Посвящение Воркуте»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2 Победителя </a:t>
            </a:r>
            <a:r>
              <a:rPr lang="ru-RU" sz="1800" dirty="0" smtClean="0">
                <a:solidFill>
                  <a:schemeClr val="tx1"/>
                </a:solidFill>
              </a:rPr>
              <a:t>в межрегиональном конкурсе детского творчества </a:t>
            </a:r>
            <a:r>
              <a:rPr lang="ru-RU" sz="1800" b="1" dirty="0" smtClean="0">
                <a:solidFill>
                  <a:schemeClr val="tx1"/>
                </a:solidFill>
              </a:rPr>
              <a:t>«Маме с любовью»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1 </a:t>
            </a:r>
            <a:r>
              <a:rPr lang="ru-RU" sz="1800" dirty="0" smtClean="0">
                <a:solidFill>
                  <a:schemeClr val="tx1"/>
                </a:solidFill>
              </a:rPr>
              <a:t>место всероссийский конкурс творчества </a:t>
            </a:r>
            <a:r>
              <a:rPr lang="ru-RU" sz="1800" b="1" dirty="0" smtClean="0">
                <a:solidFill>
                  <a:schemeClr val="tx1"/>
                </a:solidFill>
              </a:rPr>
              <a:t>«Для самых любимых»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100% участие </a:t>
            </a:r>
            <a:r>
              <a:rPr lang="ru-RU" sz="1800" dirty="0" smtClean="0">
                <a:solidFill>
                  <a:schemeClr val="tx1"/>
                </a:solidFill>
              </a:rPr>
              <a:t>в школьном этапе конкурса чтецов </a:t>
            </a:r>
            <a:r>
              <a:rPr lang="ru-RU" sz="1800" b="1" dirty="0" smtClean="0">
                <a:solidFill>
                  <a:schemeClr val="tx1"/>
                </a:solidFill>
              </a:rPr>
              <a:t>«Посвящение Воркуте» 1, 2, 3 место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Гран-при </a:t>
            </a:r>
            <a:r>
              <a:rPr lang="ru-RU" sz="1800" dirty="0" smtClean="0">
                <a:solidFill>
                  <a:schemeClr val="tx1"/>
                </a:solidFill>
              </a:rPr>
              <a:t>всероссийского молодежного литературного фестиваля </a:t>
            </a: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</a:rPr>
              <a:t>Есениада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Лауреат 2 степени </a:t>
            </a:r>
            <a:r>
              <a:rPr lang="ru-RU" sz="1800" dirty="0" smtClean="0">
                <a:solidFill>
                  <a:schemeClr val="tx1"/>
                </a:solidFill>
              </a:rPr>
              <a:t>республиканского театрального фестиваля «Театральные каникулы» г. Сыктывкар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 rtl="0">
              <a:buFont typeface="Arial" pitchFamily="34" charset="0"/>
              <a:buChar char="•"/>
            </a:pP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12</a:t>
            </a:fld>
            <a:endParaRPr lang="ru-RU" dirty="0"/>
          </a:p>
        </p:txBody>
      </p:sp>
      <p:pic>
        <p:nvPicPr>
          <p:cNvPr id="9" name="Рисунок 8" descr="FSgV9ypqBHM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9824" b="982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02353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3" y="875211"/>
            <a:ext cx="4878365" cy="1139327"/>
          </a:xfrm>
        </p:spPr>
        <p:txBody>
          <a:bodyPr rtlCol="0">
            <a:noAutofit/>
          </a:bodyPr>
          <a:lstStyle/>
          <a:p>
            <a:r>
              <a:rPr lang="ru-RU" sz="2000" dirty="0" smtClean="0"/>
              <a:t>Результативность конкурсной и гастрольной  деятельности  за 2 полугодие 2021- 2022 </a:t>
            </a:r>
            <a:r>
              <a:rPr lang="ru-RU" sz="2000" dirty="0" err="1" smtClean="0"/>
              <a:t>уч</a:t>
            </a:r>
            <a:r>
              <a:rPr lang="ru-RU" sz="2000" dirty="0" smtClean="0"/>
              <a:t>. Год</a:t>
            </a:r>
            <a:br>
              <a:rPr lang="ru-RU" sz="2000" dirty="0" smtClean="0"/>
            </a:br>
            <a:r>
              <a:rPr lang="ru-RU" sz="2000" dirty="0" smtClean="0"/>
              <a:t>4 класс</a:t>
            </a:r>
            <a:endParaRPr lang="ru-RU" sz="2000" dirty="0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760" y="2259875"/>
            <a:ext cx="5512525" cy="4376056"/>
          </a:xfrm>
        </p:spPr>
        <p:txBody>
          <a:bodyPr rtlCol="0"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 Победитель </a:t>
            </a:r>
            <a:r>
              <a:rPr lang="ru-RU" sz="1800" dirty="0" smtClean="0">
                <a:solidFill>
                  <a:schemeClr val="tx1"/>
                </a:solidFill>
              </a:rPr>
              <a:t>Просветительских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Черновских</a:t>
            </a:r>
            <a:r>
              <a:rPr lang="ru-RU" sz="1800" b="1" dirty="0" smtClean="0">
                <a:solidFill>
                  <a:schemeClr val="tx1"/>
                </a:solidFill>
              </a:rPr>
              <a:t> чтений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Лауреат 2 степени </a:t>
            </a:r>
            <a:r>
              <a:rPr lang="ru-RU" sz="1800" dirty="0" smtClean="0">
                <a:solidFill>
                  <a:schemeClr val="tx1"/>
                </a:solidFill>
              </a:rPr>
              <a:t>республиканский театральный фестиваль </a:t>
            </a:r>
            <a:r>
              <a:rPr lang="ru-RU" sz="1800" b="1" dirty="0" smtClean="0">
                <a:solidFill>
                  <a:schemeClr val="tx1"/>
                </a:solidFill>
              </a:rPr>
              <a:t>«Печорские лицедеи» 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Лауреат </a:t>
            </a:r>
            <a:r>
              <a:rPr lang="ru-RU" sz="1800" dirty="0" smtClean="0">
                <a:solidFill>
                  <a:schemeClr val="tx1"/>
                </a:solidFill>
              </a:rPr>
              <a:t>всероссийского фестиваля </a:t>
            </a:r>
            <a:r>
              <a:rPr lang="ru-RU" sz="1800" b="1" dirty="0" smtClean="0">
                <a:solidFill>
                  <a:schemeClr val="tx1"/>
                </a:solidFill>
              </a:rPr>
              <a:t>«Театральные каникулы» </a:t>
            </a:r>
            <a:r>
              <a:rPr lang="ru-RU" sz="1800" dirty="0" smtClean="0">
                <a:solidFill>
                  <a:schemeClr val="tx1"/>
                </a:solidFill>
              </a:rPr>
              <a:t>г. Москва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Лауреат 1 степени </a:t>
            </a:r>
            <a:r>
              <a:rPr lang="ru-RU" sz="1800" dirty="0" smtClean="0">
                <a:solidFill>
                  <a:schemeClr val="tx1"/>
                </a:solidFill>
              </a:rPr>
              <a:t>межрегионального конкурса театральных искусств малых форм </a:t>
            </a:r>
            <a:r>
              <a:rPr lang="ru-RU" sz="1800" b="1" dirty="0" smtClean="0">
                <a:solidFill>
                  <a:schemeClr val="tx1"/>
                </a:solidFill>
              </a:rPr>
              <a:t>«Теплый север»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Победитель в </a:t>
            </a:r>
            <a:r>
              <a:rPr lang="ru-RU" sz="1800" dirty="0" smtClean="0">
                <a:solidFill>
                  <a:schemeClr val="tx1"/>
                </a:solidFill>
              </a:rPr>
              <a:t>творческом конкурсе </a:t>
            </a:r>
            <a:r>
              <a:rPr lang="ru-RU" sz="1800" b="1" dirty="0" smtClean="0">
                <a:solidFill>
                  <a:schemeClr val="tx1"/>
                </a:solidFill>
              </a:rPr>
              <a:t>«Тяга в небо»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100% участие </a:t>
            </a:r>
            <a:r>
              <a:rPr lang="ru-RU" sz="1800" dirty="0" smtClean="0">
                <a:solidFill>
                  <a:schemeClr val="tx1"/>
                </a:solidFill>
              </a:rPr>
              <a:t>в школьном этапе конкурса чтецов </a:t>
            </a:r>
            <a:r>
              <a:rPr lang="ru-RU" sz="1800" b="1" dirty="0" smtClean="0">
                <a:solidFill>
                  <a:schemeClr val="tx1"/>
                </a:solidFill>
              </a:rPr>
              <a:t>«Живая классика» 1,2,3 место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1,2,3  место </a:t>
            </a:r>
            <a:r>
              <a:rPr lang="ru-RU" sz="1800" dirty="0" smtClean="0">
                <a:solidFill>
                  <a:schemeClr val="tx1"/>
                </a:solidFill>
              </a:rPr>
              <a:t>муниципальный этап международного конкурса </a:t>
            </a:r>
            <a:r>
              <a:rPr lang="ru-RU" sz="1800" b="1" dirty="0" smtClean="0">
                <a:solidFill>
                  <a:schemeClr val="tx1"/>
                </a:solidFill>
              </a:rPr>
              <a:t>чтецов «Живая классика»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Победитель </a:t>
            </a:r>
            <a:r>
              <a:rPr lang="ru-RU" sz="1800" dirty="0" smtClean="0">
                <a:solidFill>
                  <a:schemeClr val="tx1"/>
                </a:solidFill>
              </a:rPr>
              <a:t>во всероссийском фестивале молодежных театров </a:t>
            </a:r>
            <a:r>
              <a:rPr lang="ru-RU" sz="1800" b="1" dirty="0" smtClean="0">
                <a:solidFill>
                  <a:schemeClr val="tx1"/>
                </a:solidFill>
              </a:rPr>
              <a:t>«32 мая» </a:t>
            </a:r>
            <a:r>
              <a:rPr lang="ru-RU" sz="1800" dirty="0" smtClean="0">
                <a:solidFill>
                  <a:schemeClr val="tx1"/>
                </a:solidFill>
              </a:rPr>
              <a:t>г. Саратов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 «Лучшая женская роль первого плана» </a:t>
            </a:r>
            <a:r>
              <a:rPr lang="ru-RU" sz="1800" dirty="0" smtClean="0">
                <a:solidFill>
                  <a:schemeClr val="tx1"/>
                </a:solidFill>
              </a:rPr>
              <a:t>международный театральный фестиваль </a:t>
            </a:r>
            <a:r>
              <a:rPr lang="ru-RU" sz="1800" b="1" dirty="0" smtClean="0">
                <a:solidFill>
                  <a:schemeClr val="tx1"/>
                </a:solidFill>
              </a:rPr>
              <a:t>«Пространство юных» </a:t>
            </a:r>
            <a:r>
              <a:rPr lang="ru-RU" sz="1800" dirty="0" smtClean="0">
                <a:solidFill>
                  <a:schemeClr val="tx1"/>
                </a:solidFill>
              </a:rPr>
              <a:t>г. Сочи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 rtl="0">
              <a:buFont typeface="Arial" pitchFamily="34" charset="0"/>
              <a:buChar char="•"/>
            </a:pP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13</a:t>
            </a:fld>
            <a:endParaRPr lang="ru-RU" dirty="0"/>
          </a:p>
        </p:txBody>
      </p:sp>
      <p:pic>
        <p:nvPicPr>
          <p:cNvPr id="7" name="Рисунок 6" descr="Dtj_cRCr1r0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1343" b="1134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023535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53994" cy="945498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Гастрольная и концертная деятельность</a:t>
            </a:r>
            <a:br>
              <a:rPr lang="ru-RU" sz="2400" dirty="0" smtClean="0"/>
            </a:br>
            <a:r>
              <a:rPr lang="ru-RU" sz="2400" dirty="0" smtClean="0"/>
              <a:t>4 класс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02184" y="2142308"/>
            <a:ext cx="262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Городская детская филармония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823" y="2369123"/>
            <a:ext cx="2952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«Мимо» шоу в 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Театре Кукол РК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77720" y="2194560"/>
            <a:ext cx="3129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Отчетный концерт хореографического ансамбля «Северяночка»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Рисунок 9" descr="5xbVNTHZ3q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31" y="3200400"/>
            <a:ext cx="3648892" cy="260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6CAeKqoTyD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473" y="3043646"/>
            <a:ext cx="2373449" cy="275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xm75yi0Ly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148" y="3252651"/>
            <a:ext cx="3783174" cy="2521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958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«АКТЕРСКОЕ МАСТЕРСТВО»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3642" y="1810062"/>
            <a:ext cx="5289044" cy="515127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1400" dirty="0" smtClean="0"/>
              <a:t>Динамика результативности освоения программы за 2 полугодие  20019-2020 </a:t>
            </a:r>
            <a:r>
              <a:rPr lang="ru-RU" sz="1400" dirty="0" err="1" smtClean="0"/>
              <a:t>уч</a:t>
            </a:r>
            <a:r>
              <a:rPr lang="ru-RU" sz="1400" dirty="0" smtClean="0"/>
              <a:t>. год</a:t>
            </a:r>
          </a:p>
          <a:p>
            <a:pPr rtl="0">
              <a:lnSpc>
                <a:spcPct val="100000"/>
              </a:lnSpc>
            </a:pPr>
            <a:r>
              <a:rPr lang="ru-RU" sz="1400" dirty="0" smtClean="0"/>
              <a:t>3 класс</a:t>
            </a: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57200" y="2495006"/>
          <a:ext cx="10280469" cy="373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5350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3" y="875211"/>
            <a:ext cx="4878365" cy="1139327"/>
          </a:xfrm>
        </p:spPr>
        <p:txBody>
          <a:bodyPr rtlCol="0">
            <a:noAutofit/>
          </a:bodyPr>
          <a:lstStyle/>
          <a:p>
            <a:r>
              <a:rPr lang="ru-RU" sz="2000" dirty="0" smtClean="0"/>
              <a:t>Результативность конкурсной и гастрольной  деятельности </a:t>
            </a:r>
            <a:br>
              <a:rPr lang="ru-RU" sz="2000" dirty="0" smtClean="0"/>
            </a:br>
            <a:r>
              <a:rPr lang="ru-RU" sz="2000" dirty="0" smtClean="0"/>
              <a:t>2020- 2021 </a:t>
            </a:r>
            <a:r>
              <a:rPr lang="ru-RU" sz="2000" dirty="0" err="1" smtClean="0"/>
              <a:t>уч</a:t>
            </a:r>
            <a:r>
              <a:rPr lang="ru-RU" sz="2000" dirty="0" smtClean="0"/>
              <a:t>. год</a:t>
            </a:r>
            <a:br>
              <a:rPr lang="ru-RU" sz="2000" dirty="0" smtClean="0"/>
            </a:br>
            <a:r>
              <a:rPr lang="ru-RU" sz="2000" dirty="0" smtClean="0"/>
              <a:t>3 класс (с учетом пандемии)</a:t>
            </a:r>
            <a:endParaRPr lang="ru-RU" sz="2000" dirty="0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760" y="2259875"/>
            <a:ext cx="5512525" cy="4376056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 rtl="0">
              <a:buFont typeface="Arial" pitchFamily="34" charset="0"/>
              <a:buChar char="•"/>
            </a:pP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0080" y="2397762"/>
            <a:ext cx="4545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100% участие </a:t>
            </a:r>
            <a:r>
              <a:rPr lang="ru-RU" dirty="0" smtClean="0"/>
              <a:t>в школьном этапе конкурса чтецов </a:t>
            </a:r>
            <a:r>
              <a:rPr lang="ru-RU" b="1" dirty="0" smtClean="0"/>
              <a:t>«Живая классика» 1,2,3 место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1,2 место </a:t>
            </a:r>
            <a:r>
              <a:rPr lang="ru-RU" dirty="0" smtClean="0"/>
              <a:t>в городском детском театральном фестивале  </a:t>
            </a:r>
            <a:r>
              <a:rPr lang="ru-RU" b="1" dirty="0" smtClean="0"/>
              <a:t>«Первый снег»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1 место в двух возрастных категориях  </a:t>
            </a:r>
            <a:r>
              <a:rPr lang="ru-RU" dirty="0" smtClean="0"/>
              <a:t>в конкурсе чтецов </a:t>
            </a:r>
            <a:r>
              <a:rPr lang="ru-RU" b="1" dirty="0" smtClean="0"/>
              <a:t>«Посвящение Воркуте»</a:t>
            </a:r>
          </a:p>
        </p:txBody>
      </p:sp>
      <p:pic>
        <p:nvPicPr>
          <p:cNvPr id="11" name="Рисунок 10" descr="zyYZbHyXMuM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2600" b="260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02353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53994" cy="945498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Гастрольная и концертная деятельность</a:t>
            </a:r>
            <a:br>
              <a:rPr lang="ru-RU" sz="2400" dirty="0" smtClean="0"/>
            </a:br>
            <a:r>
              <a:rPr lang="ru-RU" sz="2400" dirty="0" smtClean="0"/>
              <a:t>3 класс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17</a:t>
            </a:fld>
            <a:endParaRPr lang="ru-RU" dirty="0"/>
          </a:p>
        </p:txBody>
      </p:sp>
      <p:pic>
        <p:nvPicPr>
          <p:cNvPr id="5" name="Рисунок 4" descr="CTmE-uunm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29" y="3234510"/>
            <a:ext cx="2472689" cy="3296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58938" y="2050868"/>
            <a:ext cx="2625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Литературная гостиная «Пушкин и театр»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 descr="XC9si_uUUf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3" y="3278777"/>
            <a:ext cx="4024090" cy="246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82880" y="2656506"/>
            <a:ext cx="3331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Гастроли в ГОУ «СКШ №40»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Рисунок 10" descr="3KyECMh7g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211" y="3301274"/>
            <a:ext cx="3709852" cy="2473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673662" y="2442754"/>
            <a:ext cx="312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Открытие городской выставки «краски севера»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82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53994" cy="945498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Гастрольная и концертная деятельность</a:t>
            </a:r>
            <a:br>
              <a:rPr lang="ru-RU" sz="2400" dirty="0" smtClean="0"/>
            </a:br>
            <a:r>
              <a:rPr lang="ru-RU" sz="2400" dirty="0" smtClean="0"/>
              <a:t>3 класс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58938" y="2050868"/>
            <a:ext cx="2625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Концерт городского фестиваля «Юные таланты»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943" y="2107866"/>
            <a:ext cx="3226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Совместный проект с Театром Кукол РК театральная композиция «9»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3662" y="2442754"/>
            <a:ext cx="312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Открытие выставки 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Миносяна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Рисунок 13" descr="nvravpl51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3344091"/>
            <a:ext cx="2794543" cy="286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CA8SB0I1xz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085" y="3517175"/>
            <a:ext cx="3113315" cy="2334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0NFNS7r6jz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52" y="3331028"/>
            <a:ext cx="3479074" cy="2609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958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СПАСИБО!</a:t>
            </a:r>
          </a:p>
        </p:txBody>
      </p:sp>
      <p:pic>
        <p:nvPicPr>
          <p:cNvPr id="21" name="Рисунок 20" descr="zjNkKeriFwY.jpg"/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15341" b="15341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1666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754" y="339634"/>
            <a:ext cx="4772693" cy="135105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результатов обучения по дополнительной общеобразовательной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общеразвивающей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программе 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ru-RU" dirty="0" smtClean="0"/>
              <a:t>Формы контроля </a:t>
            </a:r>
          </a:p>
          <a:p>
            <a:pPr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r>
              <a:rPr lang="ru-RU" sz="1800" dirty="0" smtClean="0"/>
              <a:t>Программа предусматривает текущий контроль, промежуточную и итоговую аттестацию.</a:t>
            </a:r>
          </a:p>
          <a:p>
            <a:r>
              <a:rPr lang="ru-RU" sz="1800" dirty="0" smtClean="0"/>
              <a:t>Отслеживаются как предметные результаты (теория и практика), так и метапредметные, и личностные результаты освоения программы.</a:t>
            </a:r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9" name="Рисунок 8" descr="7-zZ0oQyNmM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7033" r="2703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06689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23085" y="790484"/>
            <a:ext cx="4503295" cy="78263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Спектакли и концертная деятельность, как форма контроля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296297" y="2050474"/>
            <a:ext cx="5394960" cy="4559331"/>
          </a:xfrm>
        </p:spPr>
        <p:txBody>
          <a:bodyPr>
            <a:normAutofit/>
          </a:bodyPr>
          <a:lstStyle/>
          <a:p>
            <a:r>
              <a:rPr lang="ru-RU" b="0" i="1" dirty="0" smtClean="0"/>
              <a:t>«</a:t>
            </a:r>
            <a:r>
              <a:rPr lang="ru-RU" dirty="0" smtClean="0"/>
              <a:t>Промежуточный </a:t>
            </a:r>
            <a:r>
              <a:rPr lang="ru-RU" dirty="0" smtClean="0"/>
              <a:t>контроль </a:t>
            </a:r>
            <a:r>
              <a:rPr lang="ru-RU" b="0" dirty="0" smtClean="0"/>
              <a:t>знаний проходит два раза в год, по окончании учебных полугодий. </a:t>
            </a:r>
            <a:endParaRPr lang="ru-RU" b="0" dirty="0" smtClean="0"/>
          </a:p>
          <a:p>
            <a:r>
              <a:rPr lang="ru-RU" b="0" dirty="0" smtClean="0"/>
              <a:t>В форме </a:t>
            </a:r>
            <a:r>
              <a:rPr lang="ru-RU" dirty="0" smtClean="0"/>
              <a:t>спектакля, концертной  или конкурсной  </a:t>
            </a:r>
            <a:r>
              <a:rPr lang="ru-RU" b="0" dirty="0" smtClean="0"/>
              <a:t>деятельности учащихся</a:t>
            </a:r>
            <a:r>
              <a:rPr lang="ru-RU" b="0" dirty="0" smtClean="0"/>
              <a:t>. </a:t>
            </a:r>
            <a:endParaRPr lang="ru-RU" b="0" dirty="0" smtClean="0"/>
          </a:p>
          <a:p>
            <a:r>
              <a:rPr lang="ru-RU" dirty="0" smtClean="0"/>
              <a:t>Результативное </a:t>
            </a:r>
            <a:r>
              <a:rPr lang="ru-RU" dirty="0" smtClean="0"/>
              <a:t>участие в конкурсе </a:t>
            </a:r>
            <a:r>
              <a:rPr lang="ru-RU" b="0" dirty="0" smtClean="0"/>
              <a:t>по профилю театральной деятельности, так же может засчитываться, в качестве промежуточного контроля.</a:t>
            </a:r>
          </a:p>
          <a:p>
            <a:r>
              <a:rPr lang="ru-RU" dirty="0" smtClean="0"/>
              <a:t>Итоговая аттестация </a:t>
            </a:r>
            <a:r>
              <a:rPr lang="ru-RU" b="0" dirty="0" smtClean="0"/>
              <a:t>учащихся проходит в форме </a:t>
            </a:r>
            <a:r>
              <a:rPr lang="ru-RU" dirty="0" smtClean="0"/>
              <a:t>спектакля </a:t>
            </a:r>
            <a:r>
              <a:rPr lang="ru-RU" b="0" dirty="0" smtClean="0"/>
              <a:t>в </a:t>
            </a:r>
            <a:r>
              <a:rPr lang="ru-RU" b="0" dirty="0" smtClean="0"/>
              <a:t>конце всего срока обучения, по программе «Актерское мастерство», в присутствии комиссии и родителей/ законных представителей. </a:t>
            </a:r>
          </a:p>
          <a:p>
            <a:endParaRPr lang="ru-RU" dirty="0"/>
          </a:p>
        </p:txBody>
      </p:sp>
      <p:pic>
        <p:nvPicPr>
          <p:cNvPr id="12" name="Рисунок 11" descr="Il7YCUEEauA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7060" r="2706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«АКТЕРСКОЕ МАСТЕРСТВО»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3642" y="1810062"/>
            <a:ext cx="5289044" cy="515127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1400" dirty="0" smtClean="0"/>
              <a:t>Динамика результативности освоения программы за 1 полугодие  2022-2023 </a:t>
            </a:r>
            <a:r>
              <a:rPr lang="ru-RU" sz="1400" dirty="0" err="1" smtClean="0"/>
              <a:t>уч</a:t>
            </a:r>
            <a:r>
              <a:rPr lang="ru-RU" sz="1400" dirty="0" smtClean="0"/>
              <a:t>. год</a:t>
            </a:r>
          </a:p>
          <a:p>
            <a:pPr rtl="0">
              <a:lnSpc>
                <a:spcPct val="100000"/>
              </a:lnSpc>
            </a:pPr>
            <a:r>
              <a:rPr lang="ru-RU" sz="1400" dirty="0" smtClean="0"/>
              <a:t>6 класс</a:t>
            </a: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57200" y="2495006"/>
          <a:ext cx="10280469" cy="373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5350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91AEBC-6D9D-4D30-BB4C-43FE1370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526" y="862149"/>
            <a:ext cx="5525588" cy="1720169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2700" dirty="0" smtClean="0"/>
              <a:t>Результативность конкурсной деятельности</a:t>
            </a:r>
            <a:br>
              <a:rPr lang="ru-RU" sz="2700" dirty="0" smtClean="0"/>
            </a:br>
            <a:r>
              <a:rPr lang="ru-RU" sz="2700" dirty="0" smtClean="0"/>
              <a:t>за 1 полугодие 2022- 2023 </a:t>
            </a:r>
            <a:r>
              <a:rPr lang="ru-RU" sz="2700" dirty="0" err="1" smtClean="0"/>
              <a:t>уч</a:t>
            </a:r>
            <a:r>
              <a:rPr lang="ru-RU" sz="2700" dirty="0" smtClean="0"/>
              <a:t>. год</a:t>
            </a:r>
            <a:br>
              <a:rPr lang="ru-RU" sz="2700" dirty="0" smtClean="0"/>
            </a:br>
            <a:r>
              <a:rPr lang="ru-RU" sz="2700" dirty="0" smtClean="0"/>
              <a:t>6 класс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3" name="Овал 22" descr="В форме круга">
            <a:extLst>
              <a:ext uri="{FF2B5EF4-FFF2-40B4-BE49-F238E27FC236}">
                <a16:creationId xmlns="" xmlns:a16="http://schemas.microsoft.com/office/drawing/2014/main" id="{C3485789-E496-4110-A15B-8E4775849942}"/>
              </a:ext>
            </a:extLst>
          </p:cNvPr>
          <p:cNvSpPr/>
          <p:nvPr/>
        </p:nvSpPr>
        <p:spPr>
          <a:xfrm>
            <a:off x="572538" y="416875"/>
            <a:ext cx="384048" cy="384048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FFE50F9B-A11D-40B9-B83F-DDF3E10343C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084217" y="561703"/>
            <a:ext cx="3148149" cy="1145412"/>
          </a:xfrm>
        </p:spPr>
        <p:txBody>
          <a:bodyPr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1 место в двух возрастных категориях  в конкурсе чтецов «Посвящение Воркуте»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4C8D5B9-69C7-4696-B552-5307926F58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23407" y="2174971"/>
            <a:ext cx="3017520" cy="1077680"/>
          </a:xfrm>
        </p:spPr>
        <p:txBody>
          <a:bodyPr rtlCol="0">
            <a:noAutofit/>
          </a:bodyPr>
          <a:lstStyle/>
          <a:p>
            <a:pPr rtl="0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2, 3 место в  городском конкуре чтецов  «Рифма в слух»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Овал 23" descr="В форме круга">
            <a:extLst>
              <a:ext uri="{FF2B5EF4-FFF2-40B4-BE49-F238E27FC236}">
                <a16:creationId xmlns="" xmlns:a16="http://schemas.microsoft.com/office/drawing/2014/main" id="{FC7368B7-D4B3-45CE-95D8-0AA892A56116}"/>
              </a:ext>
            </a:extLst>
          </p:cNvPr>
          <p:cNvSpPr/>
          <p:nvPr/>
        </p:nvSpPr>
        <p:spPr>
          <a:xfrm>
            <a:off x="461183" y="5289319"/>
            <a:ext cx="384048" cy="38404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25FB3E19-7A7E-47B8-A21F-09F559854C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64207" y="5244742"/>
            <a:ext cx="4004181" cy="1391189"/>
          </a:xfrm>
        </p:spPr>
        <p:txBody>
          <a:bodyPr rtlCol="0">
            <a:noAutofit/>
          </a:bodyPr>
          <a:lstStyle/>
          <a:p>
            <a:pPr rtl="0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100% участие в школьном этапе конкурса чтецов «Посвящение Воркуте»</a:t>
            </a:r>
          </a:p>
          <a:p>
            <a:pPr rtl="0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1, 2, 3 место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Овал 18" descr="В форме круга">
            <a:extLst>
              <a:ext uri="{FF2B5EF4-FFF2-40B4-BE49-F238E27FC236}">
                <a16:creationId xmlns="" xmlns:a16="http://schemas.microsoft.com/office/drawing/2014/main" id="{74F8D4E4-1B47-416C-9A28-44D029B05DF3}"/>
              </a:ext>
            </a:extLst>
          </p:cNvPr>
          <p:cNvSpPr/>
          <p:nvPr/>
        </p:nvSpPr>
        <p:spPr>
          <a:xfrm>
            <a:off x="494187" y="2193969"/>
            <a:ext cx="384048" cy="384048"/>
          </a:xfrm>
          <a:prstGeom prst="ellipse">
            <a:avLst/>
          </a:pr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20" name="Овал 19" descr="В форме круга">
            <a:extLst>
              <a:ext uri="{FF2B5EF4-FFF2-40B4-BE49-F238E27FC236}">
                <a16:creationId xmlns="" xmlns:a16="http://schemas.microsoft.com/office/drawing/2014/main" id="{46B993A4-B156-41FD-9B95-16911035EAA1}"/>
              </a:ext>
            </a:extLst>
          </p:cNvPr>
          <p:cNvSpPr/>
          <p:nvPr/>
        </p:nvSpPr>
        <p:spPr>
          <a:xfrm>
            <a:off x="461208" y="3604757"/>
            <a:ext cx="384048" cy="384048"/>
          </a:xfrm>
          <a:prstGeom prst="ellipse">
            <a:avLst/>
          </a:pr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C76F4DF-E770-433B-A99B-E75E3AD5B8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77296" y="3573242"/>
            <a:ext cx="3677584" cy="1037947"/>
          </a:xfrm>
        </p:spPr>
        <p:txBody>
          <a:bodyPr rtlCol="0">
            <a:noAutofit/>
          </a:bodyPr>
          <a:lstStyle/>
          <a:p>
            <a:pPr rtl="0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Победа проекта  «Театральная лаборатория» в пилотном проекте «Народный бюджет школам в РК»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EDAECDC-7310-4573-BE1D-3F708C83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35" name="Рисунок 34" descr="G5nigR_2-o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92" y="2704011"/>
            <a:ext cx="4603567" cy="3009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6615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53994" cy="945498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Гастрольная и концертная деятельность </a:t>
            </a:r>
            <a:br>
              <a:rPr lang="ru-RU" sz="2400" dirty="0" smtClean="0"/>
            </a:br>
            <a:r>
              <a:rPr lang="ru-RU" sz="2400" dirty="0" smtClean="0"/>
              <a:t>1 полугодие 6 класс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2880" y="2656506"/>
            <a:ext cx="3331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Гастроли в ГОУ «СКШ(И) №7»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8229" y="2142309"/>
            <a:ext cx="1854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Открытие выставки «Воркута – город молодых и творческих людей»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07383" y="2700887"/>
            <a:ext cx="3182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Гастроли в г. Печора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hHwrQlIIsY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614" y="3239589"/>
            <a:ext cx="3528349" cy="235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_zilPN5pr9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6" y="3161212"/>
            <a:ext cx="3426823" cy="2570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vJnuKfLyKe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197" y="3200399"/>
            <a:ext cx="1406889" cy="31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c95o9xTKXv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312" y="3239588"/>
            <a:ext cx="1372459" cy="3043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917475" y="2191435"/>
            <a:ext cx="1619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Награждение «Хрустальная премия»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8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«АКТЕРСКОЕ МАСТЕРСТВО»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39" y="1810062"/>
            <a:ext cx="10319657" cy="711069"/>
          </a:xfrm>
        </p:spPr>
        <p:txBody>
          <a:bodyPr rtlCol="0"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ru-RU" sz="1400" dirty="0" smtClean="0"/>
              <a:t>Динамика результативности освоения программы 5 класс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 за 1 полугодие  2021-2022 уч.год				 за 2 полугодие  2021-2022 </a:t>
            </a:r>
            <a:r>
              <a:rPr lang="ru-RU" sz="1400" dirty="0" err="1" smtClean="0"/>
              <a:t>уч</a:t>
            </a:r>
            <a:r>
              <a:rPr lang="ru-RU" sz="1400" dirty="0" smtClean="0"/>
              <a:t>. Год</a:t>
            </a:r>
          </a:p>
          <a:p>
            <a:pPr rtl="0">
              <a:lnSpc>
                <a:spcPct val="100000"/>
              </a:lnSpc>
            </a:pP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78819" y="2468880"/>
          <a:ext cx="6505307" cy="382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7067005" y="2560321"/>
          <a:ext cx="4872446" cy="338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95350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3" y="875211"/>
            <a:ext cx="4878365" cy="1139327"/>
          </a:xfrm>
        </p:spPr>
        <p:txBody>
          <a:bodyPr rtlCol="0">
            <a:noAutofit/>
          </a:bodyPr>
          <a:lstStyle/>
          <a:p>
            <a:r>
              <a:rPr lang="ru-RU" sz="2000" dirty="0" smtClean="0"/>
              <a:t>Результативность конкурсной деятельности  за 2021- 2022 </a:t>
            </a:r>
            <a:r>
              <a:rPr lang="ru-RU" sz="2000" dirty="0" err="1" smtClean="0"/>
              <a:t>уч</a:t>
            </a:r>
            <a:r>
              <a:rPr lang="ru-RU" sz="2000" dirty="0" smtClean="0"/>
              <a:t>. год</a:t>
            </a:r>
            <a:br>
              <a:rPr lang="ru-RU" sz="2000" dirty="0" smtClean="0"/>
            </a:br>
            <a:r>
              <a:rPr lang="ru-RU" sz="2000" dirty="0" smtClean="0"/>
              <a:t>5 класс</a:t>
            </a:r>
            <a:endParaRPr lang="ru-RU" sz="2000" dirty="0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37B0312A-C970-4CA1-A36F-1BB0C930F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572" y="2407655"/>
            <a:ext cx="5669280" cy="4450345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1 место в двух возрастных категориях  </a:t>
            </a:r>
            <a:r>
              <a:rPr lang="ru-RU" dirty="0" smtClean="0">
                <a:solidFill>
                  <a:schemeClr val="tx1"/>
                </a:solidFill>
              </a:rPr>
              <a:t>в городском конкурсе чтецов </a:t>
            </a:r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Посвящение Воркуте»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2 Победителя </a:t>
            </a:r>
            <a:r>
              <a:rPr lang="ru-RU" dirty="0" smtClean="0">
                <a:solidFill>
                  <a:schemeClr val="tx1"/>
                </a:solidFill>
              </a:rPr>
              <a:t>в межрегиональном конкурсе детского творчества </a:t>
            </a:r>
            <a:r>
              <a:rPr lang="ru-RU" b="1" dirty="0" smtClean="0">
                <a:solidFill>
                  <a:schemeClr val="tx1"/>
                </a:solidFill>
              </a:rPr>
              <a:t>«Маме с любовью»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1 место</a:t>
            </a:r>
            <a:r>
              <a:rPr lang="ru-RU" dirty="0" smtClean="0">
                <a:solidFill>
                  <a:schemeClr val="tx1"/>
                </a:solidFill>
              </a:rPr>
              <a:t> всероссийский конкурс творчества </a:t>
            </a:r>
            <a:r>
              <a:rPr lang="ru-RU" b="1" dirty="0" smtClean="0">
                <a:solidFill>
                  <a:schemeClr val="tx1"/>
                </a:solidFill>
              </a:rPr>
              <a:t>«Для самых любимых»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100% участие класса </a:t>
            </a:r>
            <a:r>
              <a:rPr lang="ru-RU" dirty="0" smtClean="0">
                <a:solidFill>
                  <a:schemeClr val="tx1"/>
                </a:solidFill>
              </a:rPr>
              <a:t>в школьном этапе конкурса чтецов </a:t>
            </a:r>
            <a:r>
              <a:rPr lang="ru-RU" b="1" dirty="0" smtClean="0">
                <a:solidFill>
                  <a:schemeClr val="tx1"/>
                </a:solidFill>
              </a:rPr>
              <a:t>«Посвящение Воркуте» 1, 2, 3 место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Победитель </a:t>
            </a:r>
            <a:r>
              <a:rPr lang="ru-RU" dirty="0" smtClean="0">
                <a:solidFill>
                  <a:schemeClr val="tx1"/>
                </a:solidFill>
              </a:rPr>
              <a:t>всероссийского фестиваля детского творчества </a:t>
            </a:r>
            <a:r>
              <a:rPr lang="ru-RU" b="1" dirty="0" smtClean="0">
                <a:solidFill>
                  <a:schemeClr val="tx1"/>
                </a:solidFill>
              </a:rPr>
              <a:t>«Детвора на Неве»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100% участие класса </a:t>
            </a:r>
            <a:r>
              <a:rPr lang="ru-RU" dirty="0" smtClean="0">
                <a:solidFill>
                  <a:schemeClr val="tx1"/>
                </a:solidFill>
              </a:rPr>
              <a:t>в школьном этапе конкурса чтецов </a:t>
            </a:r>
            <a:r>
              <a:rPr lang="ru-RU" b="1" dirty="0" smtClean="0">
                <a:solidFill>
                  <a:schemeClr val="tx1"/>
                </a:solidFill>
              </a:rPr>
              <a:t>«Живая классика» 1,2,3 место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1, 2 место </a:t>
            </a:r>
            <a:r>
              <a:rPr lang="ru-RU" dirty="0" smtClean="0">
                <a:solidFill>
                  <a:schemeClr val="tx1"/>
                </a:solidFill>
              </a:rPr>
              <a:t>муниципальный этап международного конкурса </a:t>
            </a:r>
            <a:r>
              <a:rPr lang="ru-RU" b="1" dirty="0" smtClean="0">
                <a:solidFill>
                  <a:schemeClr val="tx1"/>
                </a:solidFill>
              </a:rPr>
              <a:t>чтецов «Живая классика»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3 место  р</a:t>
            </a:r>
            <a:r>
              <a:rPr lang="ru-RU" dirty="0" smtClean="0">
                <a:solidFill>
                  <a:schemeClr val="tx1"/>
                </a:solidFill>
              </a:rPr>
              <a:t>егиональный этап  международного конкурса чтецов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</a:rPr>
              <a:t>Живая классика»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 rtl="0">
              <a:buFont typeface="Arial" pitchFamily="34" charset="0"/>
              <a:buChar char="•"/>
            </a:pP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10" name="Рисунок 9" descr="4DkoXY3ZmGk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4302" b="14302"/>
          <a:stretch>
            <a:fillRect/>
          </a:stretch>
        </p:blipFill>
        <p:spPr>
          <a:xfrm>
            <a:off x="5770592" y="1985554"/>
            <a:ext cx="6421408" cy="3315372"/>
          </a:xfrm>
        </p:spPr>
      </p:pic>
    </p:spTree>
    <p:extLst>
      <p:ext uri="{BB962C8B-B14F-4D97-AF65-F5344CB8AC3E}">
        <p14:creationId xmlns="" xmlns:p14="http://schemas.microsoft.com/office/powerpoint/2010/main" val="202353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53994" cy="945498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Гастрольная и концертная деятельность</a:t>
            </a:r>
            <a:br>
              <a:rPr lang="ru-RU" sz="2400" dirty="0" smtClean="0"/>
            </a:br>
            <a:r>
              <a:rPr lang="ru-RU" sz="2400" dirty="0" smtClean="0"/>
              <a:t>5 класс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74720" y="3009203"/>
            <a:ext cx="3540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Гастроли в ГОУ «СКШ(И) №7»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34473" y="1815736"/>
            <a:ext cx="3129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Открытие городской выставки «Воркута –город молодых и творческих людей»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Рисунок 9" descr="rpdyySQGui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029" y="3177902"/>
            <a:ext cx="2403565" cy="320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JUKv2cBwkQ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931" y="3735977"/>
            <a:ext cx="3553099" cy="266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tVIGyVtSgg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05" y="3122022"/>
            <a:ext cx="2508068" cy="3344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53143" y="2152246"/>
            <a:ext cx="2625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Концерт городского конкурса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«Юные дарования»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tf55923798_win32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_30741380_TF55923798.potx" id="{1FB061B5-9E01-4E04-A517-B0AA2987E41C}" vid="{D770918E-B00C-4F04-BDFD-A08CC9945D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tf55923798_win32</Template>
  <TotalTime>0</TotalTime>
  <Words>818</Words>
  <Application>Microsoft Office PowerPoint</Application>
  <PresentationFormat>Произвольный</PresentationFormat>
  <Paragraphs>127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tf55923798_win32</vt:lpstr>
      <vt:lpstr>Результативность реализации  ДОПОЛНИТЕЛЬНОЙ ОБЩЕОБРАЗОВАТЕЛЬНОЙ ОБЩЕРАЗВИВАЮЩЕЙ ПРОГРАММЫ  В ОБЛАСТИ ТЕАТРАЛЬНОГО ИСКУССТВА  «АКТЕРСКОЕ МАСТЕРСТВО» </vt:lpstr>
      <vt:lpstr>Мониторинг результатов обучения по дополнительной общеобразовательной общеразвивающей программе </vt:lpstr>
      <vt:lpstr>Спектакли и концертная деятельность, как форма контроля</vt:lpstr>
      <vt:lpstr>«АКТЕРСКОЕ МАСТЕРСТВО»</vt:lpstr>
      <vt:lpstr>Результативность конкурсной деятельности за 1 полугодие 2022- 2023 уч. год 6 класс </vt:lpstr>
      <vt:lpstr>Гастрольная и концертная деятельность  1 полугодие 6 класс</vt:lpstr>
      <vt:lpstr>«АКТЕРСКОЕ МАСТЕРСТВО»</vt:lpstr>
      <vt:lpstr>Результативность конкурсной деятельности  за 2021- 2022 уч. год 5 класс</vt:lpstr>
      <vt:lpstr>Гастрольная и концертная деятельность 5 класс</vt:lpstr>
      <vt:lpstr>Гастрольная и концертная деятельность 5 класс</vt:lpstr>
      <vt:lpstr>«АКТЕРСКОЕ МАСТЕРСТВО»</vt:lpstr>
      <vt:lpstr>Результативность конкурсной и гастрольной  деятельности  за 1 полугодие 2021- 2022 уч. Год 4 класс</vt:lpstr>
      <vt:lpstr>Результативность конкурсной и гастрольной  деятельности  за 2 полугодие 2021- 2022 уч. Год 4 класс</vt:lpstr>
      <vt:lpstr>Гастрольная и концертная деятельность 4 класс</vt:lpstr>
      <vt:lpstr>«АКТЕРСКОЕ МАСТЕРСТВО»</vt:lpstr>
      <vt:lpstr>Результативность конкурсной и гастрольной  деятельности  2020- 2021 уч. год 3 класс (с учетом пандемии)</vt:lpstr>
      <vt:lpstr>Гастрольная и концертная деятельность 3 класс</vt:lpstr>
      <vt:lpstr>Гастрольная и концертная деятельность 3 класс</vt:lpstr>
      <vt:lpstr>СПАСИБО!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2022-12-01T16:02:05Z</dcterms:created>
  <dcterms:modified xsi:type="dcterms:W3CDTF">2022-12-02T07:29:37Z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